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Lato Light"/>
      <p:regular r:id="rId21"/>
      <p:bold r:id="rId22"/>
      <p:italic r:id="rId23"/>
      <p:boldItalic r:id="rId24"/>
    </p:embeddedFont>
    <p:embeddedFont>
      <p:font typeface="Nanum Gothic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1477">
          <p15:clr>
            <a:srgbClr val="9AA0A6"/>
          </p15:clr>
        </p15:guide>
        <p15:guide id="2" pos="426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477"/>
        <p:guide pos="426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LatoLight-bold.fntdata"/><Relationship Id="rId21" Type="http://schemas.openxmlformats.org/officeDocument/2006/relationships/font" Target="fonts/LatoLight-regular.fntdata"/><Relationship Id="rId24" Type="http://schemas.openxmlformats.org/officeDocument/2006/relationships/font" Target="fonts/LatoLight-boldItalic.fntdata"/><Relationship Id="rId23" Type="http://schemas.openxmlformats.org/officeDocument/2006/relationships/font" Target="fonts/LatoLigh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anumGothic-bold.fntdata"/><Relationship Id="rId25" Type="http://schemas.openxmlformats.org/officeDocument/2006/relationships/font" Target="fonts/NanumGothic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" name="Google Shape;4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이번 시간은 데이터 수집에 대해서 알아보는 시간을 가질 겁니다. 먼저 상식적으로 이론적인 이야기를 먼저 하고, 전체적인 큰 맥락에서 개념을 잡고, 용어를 익힌 후에 실습을 하도록 하겠습니다.</a:t>
            </a:r>
            <a:endParaRPr/>
          </a:p>
        </p:txBody>
      </p:sp>
      <p:sp>
        <p:nvSpPr>
          <p:cNvPr id="44" name="Google Shape;44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8a48e2933c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23" name="Google Shape;123;g8a48e2933c_0_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a48e2933c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32" name="Google Shape;132;g8a48e2933c_0_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8a48e2933c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40" name="Google Shape;140;g8a48e2933c_0_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8adfbb684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48" name="Google Shape;148;g8adfbb6846_0_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a49e12f79_1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57" name="Google Shape;157;g8a49e12f79_16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8a48e2933c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65" name="Google Shape;165;g8a48e2933c_0_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59a66f746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먼저 원핫 인코딩에 대해 알아보겠습니다.</a:t>
            </a:r>
            <a:endParaRPr/>
          </a:p>
        </p:txBody>
      </p:sp>
      <p:sp>
        <p:nvSpPr>
          <p:cNvPr id="49" name="Google Shape;49;g59a66f7461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8952432229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55" name="Google Shape;55;g8952432229_2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8adfbb684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65" name="Google Shape;65;g8adfbb6846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8adfbb684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75" name="Google Shape;75;g8adfbb6846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a48e293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85" name="Google Shape;85;g8a48e2933c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8a48e2933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93" name="Google Shape;93;g8a48e2933c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a48e2933c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02" name="Google Shape;102;g8a48e2933c_0_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8a48e2933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12" name="Google Shape;112;g8a48e2933c_0_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슬라이드 1">
  <p:cSld name="1_제목 슬라이드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2"/>
          <p:cNvPicPr preferRelativeResize="0"/>
          <p:nvPr/>
        </p:nvPicPr>
        <p:blipFill rotWithShape="1">
          <a:blip r:embed="rId2">
            <a:alphaModFix/>
          </a:blip>
          <a:srcRect b="19990" l="0" r="0" t="64114"/>
          <a:stretch/>
        </p:blipFill>
        <p:spPr>
          <a:xfrm rot="10800000">
            <a:off x="0" y="1951596"/>
            <a:ext cx="9144000" cy="1240316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/>
          <p:nvPr/>
        </p:nvSpPr>
        <p:spPr>
          <a:xfrm>
            <a:off x="142876" y="152555"/>
            <a:ext cx="4886400" cy="68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"/>
          <p:cNvSpPr txBox="1"/>
          <p:nvPr>
            <p:ph type="ctrTitle"/>
          </p:nvPr>
        </p:nvSpPr>
        <p:spPr>
          <a:xfrm>
            <a:off x="1143000" y="2200359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슬라이드">
  <p:cSld name="1_제목 슬라이드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9pPr>
          </a:lstStyle>
          <a:p/>
        </p:txBody>
      </p:sp>
      <p:sp>
        <p:nvSpPr>
          <p:cNvPr id="30" name="Google Shape;30;p3"/>
          <p:cNvSpPr/>
          <p:nvPr/>
        </p:nvSpPr>
        <p:spPr>
          <a:xfrm>
            <a:off x="142876" y="152555"/>
            <a:ext cx="4886400" cy="68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3"/>
          <p:cNvSpPr/>
          <p:nvPr/>
        </p:nvSpPr>
        <p:spPr>
          <a:xfrm>
            <a:off x="3852000" y="2849605"/>
            <a:ext cx="1440000" cy="34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50" spcFirstLastPara="1" rIns="34250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2" name="Google Shape;32;p3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7B7B7"/>
              </a:buClr>
              <a:buSzPts val="1100"/>
              <a:buNone/>
              <a:defRPr sz="1100">
                <a:solidFill>
                  <a:srgbClr val="B7B7B7"/>
                </a:solidFill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및 내용" type="obj">
  <p:cSld name="OBJEC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628650" y="976121"/>
            <a:ext cx="7886700" cy="36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Nanum Gothic"/>
              <a:buNone/>
              <a:defRPr sz="800">
                <a:solidFill>
                  <a:srgbClr val="999999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만 1">
  <p:cSld name="TITLE_ONLY_1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142876" y="152555"/>
            <a:ext cx="4886400" cy="68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sic_page_form">
  <p:cSld name="1 Master Layou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55569" y="4877542"/>
            <a:ext cx="577136" cy="198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p14:dur="100">
        <p:fade thruBlk="1"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997475" y="350050"/>
            <a:ext cx="71358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Nanum Gothic"/>
              <a:buNone/>
              <a:defRPr b="1" i="0" sz="22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28650" y="976121"/>
            <a:ext cx="7886700" cy="36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•"/>
              <a:defRPr b="0" i="0" sz="14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indent="-3048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Char char="•"/>
              <a:defRPr b="0" i="0" sz="12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indent="-2984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anum Gothic"/>
              <a:buChar char="•"/>
              <a:defRPr b="0" i="0" sz="11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indent="-2921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anum Gothic"/>
              <a:buChar char="•"/>
              <a:defRPr b="0" i="0" sz="10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indent="-28575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indent="-28575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indent="-28575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indent="-28575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/>
        </p:txBody>
      </p:sp>
      <p:sp>
        <p:nvSpPr>
          <p:cNvPr id="12" name="Google Shape;12;p1"/>
          <p:cNvSpPr/>
          <p:nvPr/>
        </p:nvSpPr>
        <p:spPr>
          <a:xfrm>
            <a:off x="4288528" y="802365"/>
            <a:ext cx="582300" cy="34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50" spcFirstLastPara="1" rIns="34250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" name="Google Shape;13;p1"/>
          <p:cNvSpPr txBox="1"/>
          <p:nvPr/>
        </p:nvSpPr>
        <p:spPr>
          <a:xfrm>
            <a:off x="101025" y="4686300"/>
            <a:ext cx="272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ko-KR" sz="800" u="none" cap="none" strike="noStrik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FIN INSIGHT</a:t>
            </a:r>
            <a:endParaRPr b="0" i="0" sz="8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ko-KR" sz="800" u="none" cap="none" strike="noStrik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Copyright FIN INSIGHT. All Right Reserved</a:t>
            </a:r>
            <a:endParaRPr b="0" i="0" sz="800" u="none" cap="none" strike="noStrike">
              <a:solidFill>
                <a:schemeClr val="dk2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" name="Google Shape;14;p1"/>
          <p:cNvSpPr txBox="1"/>
          <p:nvPr/>
        </p:nvSpPr>
        <p:spPr>
          <a:xfrm>
            <a:off x="7097375" y="4686300"/>
            <a:ext cx="19071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ko-KR" sz="800" u="none" cap="none" strike="noStrik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가치를 높이는 금융 인공지능 실무교육</a:t>
            </a:r>
            <a:endParaRPr b="0" i="0" sz="8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5" name="Google Shape;15;p1"/>
          <p:cNvSpPr/>
          <p:nvPr/>
        </p:nvSpPr>
        <p:spPr>
          <a:xfrm>
            <a:off x="177225" y="284849"/>
            <a:ext cx="582300" cy="9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17125" lIns="34250" spcFirstLastPara="1" rIns="34250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grpSp>
        <p:nvGrpSpPr>
          <p:cNvPr id="16" name="Google Shape;16;p1"/>
          <p:cNvGrpSpPr/>
          <p:nvPr/>
        </p:nvGrpSpPr>
        <p:grpSpPr>
          <a:xfrm rot="10800000">
            <a:off x="-4" y="4882015"/>
            <a:ext cx="268851" cy="268960"/>
            <a:chOff x="8896050" y="-45"/>
            <a:chExt cx="248109" cy="248210"/>
          </a:xfrm>
        </p:grpSpPr>
        <p:sp>
          <p:nvSpPr>
            <p:cNvPr id="17" name="Google Shape;17;p1"/>
            <p:cNvSpPr/>
            <p:nvPr/>
          </p:nvSpPr>
          <p:spPr>
            <a:xfrm>
              <a:off x="8896050" y="0"/>
              <a:ext cx="248100" cy="91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 rot="-5395843">
              <a:off x="8974359" y="78460"/>
              <a:ext cx="248100" cy="91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9" name="Google Shape;19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889999" y="0"/>
            <a:ext cx="254001" cy="254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" name="Google Shape;20;p1"/>
          <p:cNvGrpSpPr/>
          <p:nvPr/>
        </p:nvGrpSpPr>
        <p:grpSpPr>
          <a:xfrm>
            <a:off x="8875197" y="-49"/>
            <a:ext cx="268851" cy="268960"/>
            <a:chOff x="8896050" y="-45"/>
            <a:chExt cx="248109" cy="248210"/>
          </a:xfrm>
        </p:grpSpPr>
        <p:sp>
          <p:nvSpPr>
            <p:cNvPr id="21" name="Google Shape;21;p1"/>
            <p:cNvSpPr/>
            <p:nvPr/>
          </p:nvSpPr>
          <p:spPr>
            <a:xfrm>
              <a:off x="8896050" y="0"/>
              <a:ext cx="248100" cy="91200"/>
            </a:xfrm>
            <a:prstGeom prst="rect">
              <a:avLst/>
            </a:prstGeom>
            <a:solidFill>
              <a:srgbClr val="F684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 rot="-5395843">
              <a:off x="8974359" y="78460"/>
              <a:ext cx="248100" cy="91200"/>
            </a:xfrm>
            <a:prstGeom prst="rect">
              <a:avLst/>
            </a:prstGeom>
            <a:solidFill>
              <a:srgbClr val="F684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71881" y="4872900"/>
            <a:ext cx="834069" cy="1539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112">
          <p15:clr>
            <a:srgbClr val="F26B43"/>
          </p15:clr>
        </p15:guide>
        <p15:guide id="4" pos="5616">
          <p15:clr>
            <a:srgbClr val="F26B43"/>
          </p15:clr>
        </p15:guide>
        <p15:guide id="5" orient="horz" pos="2952">
          <p15:clr>
            <a:srgbClr val="F26B43"/>
          </p15:clr>
        </p15:guide>
        <p15:guide id="6" orient="horz" pos="247">
          <p15:clr>
            <a:srgbClr val="F06B4A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ctrTitle"/>
          </p:nvPr>
        </p:nvSpPr>
        <p:spPr>
          <a:xfrm>
            <a:off x="894155" y="2088791"/>
            <a:ext cx="6858000" cy="6648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ko-KR"/>
              <a:t>AutoEncoder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GAN</a:t>
            </a:r>
            <a:endParaRPr/>
          </a:p>
        </p:txBody>
      </p:sp>
      <p:sp>
        <p:nvSpPr>
          <p:cNvPr id="126" name="Google Shape;126;p16"/>
          <p:cNvSpPr txBox="1"/>
          <p:nvPr>
            <p:ph idx="2" type="subTitle"/>
          </p:nvPr>
        </p:nvSpPr>
        <p:spPr>
          <a:xfrm>
            <a:off x="101025" y="0"/>
            <a:ext cx="29943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Generative Adversarial Nets (적대적 생성 신경망)</a:t>
            </a:r>
            <a:endParaRPr/>
          </a:p>
        </p:txBody>
      </p:sp>
      <p:sp>
        <p:nvSpPr>
          <p:cNvPr id="127" name="Google Shape;127;p16"/>
          <p:cNvSpPr txBox="1"/>
          <p:nvPr/>
        </p:nvSpPr>
        <p:spPr>
          <a:xfrm>
            <a:off x="822675" y="9076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G vs D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8" name="Google Shape;128;p16"/>
          <p:cNvSpPr txBox="1"/>
          <p:nvPr/>
        </p:nvSpPr>
        <p:spPr>
          <a:xfrm>
            <a:off x="844825" y="1198350"/>
            <a:ext cx="7517100" cy="17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100">
                <a:solidFill>
                  <a:schemeClr val="dk1"/>
                </a:solidFill>
              </a:rPr>
              <a:t>[</a:t>
            </a:r>
            <a:r>
              <a:rPr b="1" lang="ko-KR" sz="1100">
                <a:solidFill>
                  <a:schemeClr val="dk1"/>
                </a:solidFill>
              </a:rPr>
              <a:t>Discriminator의 판별하는 과정]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</a:rPr>
              <a:t>우선, D는 원본 데이터 </a:t>
            </a:r>
            <a:r>
              <a:rPr b="1" lang="ko-KR" sz="1100">
                <a:solidFill>
                  <a:schemeClr val="dk1"/>
                </a:solidFill>
              </a:rPr>
              <a:t>X도 판별</a:t>
            </a:r>
            <a:r>
              <a:rPr lang="ko-KR" sz="1100">
                <a:solidFill>
                  <a:schemeClr val="dk1"/>
                </a:solidFill>
              </a:rPr>
              <a:t>해내야 하고, </a:t>
            </a:r>
            <a:r>
              <a:rPr b="1" lang="ko-KR" sz="1100">
                <a:solidFill>
                  <a:schemeClr val="dk1"/>
                </a:solidFill>
              </a:rPr>
              <a:t>G가 만들어낸 X ‘도 판별</a:t>
            </a:r>
            <a:r>
              <a:rPr lang="ko-KR" sz="1100">
                <a:solidFill>
                  <a:schemeClr val="dk1"/>
                </a:solidFill>
              </a:rPr>
              <a:t>해내야 한다.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dk1"/>
                </a:solidFill>
              </a:rPr>
              <a:t>X는 X라고 판별해내야 하고, X’은 X’이라고 판별</a:t>
            </a:r>
            <a:r>
              <a:rPr lang="ko-KR" sz="1100">
                <a:solidFill>
                  <a:schemeClr val="dk1"/>
                </a:solidFill>
              </a:rPr>
              <a:t>해내야 한다. </a:t>
            </a:r>
            <a:br>
              <a:rPr lang="ko-KR" sz="1100">
                <a:solidFill>
                  <a:schemeClr val="dk1"/>
                </a:solidFill>
              </a:rPr>
            </a:br>
            <a:r>
              <a:rPr lang="ko-KR" sz="1100">
                <a:solidFill>
                  <a:schemeClr val="dk1"/>
                </a:solidFill>
              </a:rPr>
              <a:t>즉, 2개의 클래스로 이루어진 </a:t>
            </a:r>
            <a:r>
              <a:rPr b="1" lang="ko-KR" sz="1100">
                <a:solidFill>
                  <a:schemeClr val="dk1"/>
                </a:solidFill>
              </a:rPr>
              <a:t>2진 분류문제다</a:t>
            </a:r>
            <a:r>
              <a:rPr lang="ko-KR" sz="1100">
                <a:solidFill>
                  <a:schemeClr val="dk1"/>
                </a:solidFill>
              </a:rPr>
              <a:t>. </a:t>
            </a:r>
            <a:br>
              <a:rPr lang="ko-KR" sz="1100">
                <a:solidFill>
                  <a:schemeClr val="dk1"/>
                </a:solidFill>
              </a:rPr>
            </a:br>
            <a:r>
              <a:rPr b="1" lang="ko-KR" sz="1100">
                <a:solidFill>
                  <a:schemeClr val="dk1"/>
                </a:solidFill>
              </a:rPr>
              <a:t>GAN은 X를 닮은 X’을 만들어내겠다는 비지도학습</a:t>
            </a:r>
            <a:r>
              <a:rPr lang="ko-KR" sz="1100">
                <a:solidFill>
                  <a:schemeClr val="dk1"/>
                </a:solidFill>
              </a:rPr>
              <a:t>이지만,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1400"/>
              </a:spcAft>
              <a:buNone/>
            </a:pPr>
            <a:r>
              <a:rPr b="1" lang="ko-KR" sz="1100">
                <a:solidFill>
                  <a:schemeClr val="dk1"/>
                </a:solidFill>
              </a:rPr>
              <a:t>D만 보자면, 정답이 있는 2종류의 데이터를분류하는문제</a:t>
            </a:r>
            <a:r>
              <a:rPr lang="ko-KR" sz="1100">
                <a:solidFill>
                  <a:schemeClr val="dk1"/>
                </a:solidFill>
              </a:rPr>
              <a:t>이다.</a:t>
            </a:r>
            <a:br>
              <a:rPr lang="ko-KR" sz="1100">
                <a:solidFill>
                  <a:schemeClr val="dk1"/>
                </a:solidFill>
              </a:rPr>
            </a:br>
            <a:r>
              <a:rPr lang="ko-KR" sz="1100">
                <a:solidFill>
                  <a:schemeClr val="dk1"/>
                </a:solidFill>
              </a:rPr>
              <a:t>정답이X또는X’인분류문제,즉,정답이 1또는0인분류문제다. </a:t>
            </a:r>
            <a:endParaRPr sz="600">
              <a:solidFill>
                <a:schemeClr val="dk1"/>
              </a:solidFill>
            </a:endParaRPr>
          </a:p>
        </p:txBody>
      </p:sp>
      <p:pic>
        <p:nvPicPr>
          <p:cNvPr id="129" name="Google Shape;12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4598" y="1531475"/>
            <a:ext cx="2213175" cy="176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GAN</a:t>
            </a:r>
            <a:endParaRPr/>
          </a:p>
        </p:txBody>
      </p:sp>
      <p:sp>
        <p:nvSpPr>
          <p:cNvPr id="135" name="Google Shape;135;p17"/>
          <p:cNvSpPr txBox="1"/>
          <p:nvPr>
            <p:ph idx="2" type="subTitle"/>
          </p:nvPr>
        </p:nvSpPr>
        <p:spPr>
          <a:xfrm>
            <a:off x="101025" y="0"/>
            <a:ext cx="29943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Generative Adversarial Nets (적대적 생성 신경망)</a:t>
            </a:r>
            <a:endParaRPr/>
          </a:p>
        </p:txBody>
      </p:sp>
      <p:sp>
        <p:nvSpPr>
          <p:cNvPr id="136" name="Google Shape;136;p17"/>
          <p:cNvSpPr txBox="1"/>
          <p:nvPr/>
        </p:nvSpPr>
        <p:spPr>
          <a:xfrm>
            <a:off x="822675" y="9076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G vs D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37" name="Google Shape;137;p17"/>
          <p:cNvSpPr txBox="1"/>
          <p:nvPr/>
        </p:nvSpPr>
        <p:spPr>
          <a:xfrm>
            <a:off x="844825" y="1198350"/>
            <a:ext cx="7517100" cy="30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i="1" lang="ko-KR" sz="1000">
                <a:solidFill>
                  <a:schemeClr val="dk1"/>
                </a:solidFill>
              </a:rPr>
              <a:t>“G =&gt; X = X’ “</a:t>
            </a:r>
            <a:br>
              <a:rPr i="1" lang="ko-KR" sz="1000">
                <a:solidFill>
                  <a:schemeClr val="dk1"/>
                </a:solidFill>
              </a:rPr>
            </a:br>
            <a:r>
              <a:rPr i="1" lang="ko-KR" sz="1000">
                <a:solidFill>
                  <a:schemeClr val="dk1"/>
                </a:solidFill>
              </a:rPr>
              <a:t>“D =&gt; 1/2”</a:t>
            </a:r>
            <a:endParaRPr i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chemeClr val="dk1"/>
                </a:solidFill>
              </a:rPr>
              <a:t>[D의 학습 방법]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</a:rPr>
              <a:t>1. </a:t>
            </a:r>
            <a:r>
              <a:rPr b="1" lang="ko-KR" sz="1100">
                <a:solidFill>
                  <a:schemeClr val="dk1"/>
                </a:solidFill>
              </a:rPr>
              <a:t>D가 X를 판별할 때</a:t>
            </a:r>
            <a:br>
              <a:rPr lang="ko-KR" sz="1100">
                <a:solidFill>
                  <a:schemeClr val="dk1"/>
                </a:solidFill>
              </a:rPr>
            </a:br>
            <a:r>
              <a:rPr lang="ko-KR" sz="1100">
                <a:solidFill>
                  <a:schemeClr val="dk1"/>
                </a:solidFill>
              </a:rPr>
              <a:t>D가 X를 보고 예측한 예측값을 D(X)라고 표현해보자.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 sz="1100">
                <a:solidFill>
                  <a:schemeClr val="dk1"/>
                </a:solidFill>
              </a:rPr>
            </a:br>
            <a:r>
              <a:rPr lang="ko-KR" sz="1100">
                <a:solidFill>
                  <a:schemeClr val="dk1"/>
                </a:solidFill>
              </a:rPr>
              <a:t>&lt;Logistic&gt;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</a:rPr>
              <a:t>그럼, D(X) == 원본데이터(1)이면, Cost는 0이어야 하고, </a:t>
            </a:r>
            <a:br>
              <a:rPr lang="ko-KR" sz="1100">
                <a:solidFill>
                  <a:schemeClr val="dk1"/>
                </a:solidFill>
              </a:rPr>
            </a:br>
            <a:r>
              <a:rPr lang="ko-KR" sz="1100">
                <a:solidFill>
                  <a:schemeClr val="dk1"/>
                </a:solidFill>
              </a:rPr>
              <a:t>D(X) == 만들어진 데이터(0)이면, Cost는 무한대여야 한다.</a:t>
            </a:r>
            <a:br>
              <a:rPr lang="ko-KR" sz="1100">
                <a:solidFill>
                  <a:schemeClr val="dk1"/>
                </a:solidFill>
              </a:rPr>
            </a:br>
            <a:br>
              <a:rPr lang="ko-KR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</a:rPr>
              <a:t>D가 X’을 판별할 때는 D(X’) == 원본데이터(1)이면, Cost는 무한대여야 하고, </a:t>
            </a:r>
            <a:br>
              <a:rPr lang="ko-KR" sz="1100">
                <a:solidFill>
                  <a:schemeClr val="dk1"/>
                </a:solidFill>
              </a:rPr>
            </a:br>
            <a:r>
              <a:rPr lang="ko-KR" sz="1100">
                <a:solidFill>
                  <a:schemeClr val="dk1"/>
                </a:solidFill>
              </a:rPr>
              <a:t>D(X’) == 만들어진 데이터(0)이면, Cost는 0이어야 한다.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">
                <a:solidFill>
                  <a:schemeClr val="dk1"/>
                </a:solidFill>
              </a:rPr>
              <a:t>					</a:t>
            </a:r>
            <a:endParaRPr sz="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ko-KR" sz="100">
                <a:solidFill>
                  <a:schemeClr val="dk1"/>
                </a:solidFill>
              </a:rPr>
              <a:t>				</a:t>
            </a:r>
            <a:endParaRPr sz="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ko-KR" sz="100">
                <a:solidFill>
                  <a:schemeClr val="dk1"/>
                </a:solidFill>
              </a:rPr>
              <a:t>			</a:t>
            </a:r>
            <a:endParaRPr sz="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ko-KR" sz="100">
                <a:solidFill>
                  <a:schemeClr val="dk1"/>
                </a:solidFill>
              </a:rPr>
              <a:t>		</a:t>
            </a:r>
            <a:endParaRPr sz="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1400"/>
              </a:spcAft>
              <a:buNone/>
            </a:pPr>
            <a:r>
              <a:t/>
            </a:r>
            <a:endParaRPr b="1" sz="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GAN</a:t>
            </a:r>
            <a:endParaRPr/>
          </a:p>
        </p:txBody>
      </p:sp>
      <p:sp>
        <p:nvSpPr>
          <p:cNvPr id="143" name="Google Shape;143;p18"/>
          <p:cNvSpPr txBox="1"/>
          <p:nvPr>
            <p:ph idx="2" type="subTitle"/>
          </p:nvPr>
        </p:nvSpPr>
        <p:spPr>
          <a:xfrm>
            <a:off x="101025" y="0"/>
            <a:ext cx="29943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Generative Adversarial Nets (적대적 생성 신경망)</a:t>
            </a:r>
            <a:endParaRPr/>
          </a:p>
        </p:txBody>
      </p:sp>
      <p:sp>
        <p:nvSpPr>
          <p:cNvPr id="144" name="Google Shape;144;p18"/>
          <p:cNvSpPr txBox="1"/>
          <p:nvPr/>
        </p:nvSpPr>
        <p:spPr>
          <a:xfrm>
            <a:off x="822675" y="9076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G vs D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5" name="Google Shape;145;p18"/>
          <p:cNvSpPr txBox="1"/>
          <p:nvPr/>
        </p:nvSpPr>
        <p:spPr>
          <a:xfrm>
            <a:off x="4207875" y="1198350"/>
            <a:ext cx="4583700" cy="30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i="1" lang="ko-KR" sz="1000">
                <a:solidFill>
                  <a:schemeClr val="dk1"/>
                </a:solidFill>
              </a:rPr>
              <a:t>“G =&gt; X = X’ “</a:t>
            </a:r>
            <a:br>
              <a:rPr i="1" lang="ko-KR" sz="1000">
                <a:solidFill>
                  <a:schemeClr val="dk1"/>
                </a:solidFill>
              </a:rPr>
            </a:br>
            <a:r>
              <a:rPr i="1" lang="ko-KR" sz="1000">
                <a:solidFill>
                  <a:schemeClr val="dk1"/>
                </a:solidFill>
              </a:rPr>
              <a:t>“D =&gt; 1/2”</a:t>
            </a:r>
            <a:endParaRPr i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br>
              <a:rPr i="1" lang="ko-KR" sz="1000">
                <a:solidFill>
                  <a:schemeClr val="dk1"/>
                </a:solidFill>
              </a:rPr>
            </a:br>
            <a:r>
              <a:rPr b="1" lang="ko-KR" sz="1100">
                <a:solidFill>
                  <a:schemeClr val="dk1"/>
                </a:solidFill>
              </a:rPr>
              <a:t>[G의 학습 방법]</a:t>
            </a:r>
            <a:endParaRPr i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140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먼저,</a:t>
            </a:r>
            <a:r>
              <a:rPr b="1" lang="ko-KR" sz="1000">
                <a:solidFill>
                  <a:schemeClr val="dk1"/>
                </a:solidFill>
              </a:rPr>
              <a:t> Generator도 Discriminator 를 이용해 학습</a:t>
            </a:r>
            <a:r>
              <a:rPr lang="ko-KR" sz="1000">
                <a:solidFill>
                  <a:schemeClr val="dk1"/>
                </a:solidFill>
              </a:rPr>
              <a:t>한다. </a:t>
            </a:r>
            <a:br>
              <a:rPr lang="ko-KR" sz="1000">
                <a:solidFill>
                  <a:schemeClr val="dk1"/>
                </a:solidFill>
              </a:rPr>
            </a:br>
            <a:r>
              <a:rPr lang="ko-KR" sz="1000">
                <a:solidFill>
                  <a:schemeClr val="dk1"/>
                </a:solidFill>
              </a:rPr>
              <a:t>Generator는 Discriminator가 자신이 만들어낸 </a:t>
            </a:r>
            <a:r>
              <a:rPr b="1" lang="ko-KR" sz="1000">
                <a:solidFill>
                  <a:schemeClr val="dk1"/>
                </a:solidFill>
              </a:rPr>
              <a:t>데이터를 잘 판별하면 Cost를 높여야 한다.</a:t>
            </a:r>
            <a:r>
              <a:rPr lang="ko-KR" sz="1000">
                <a:solidFill>
                  <a:schemeClr val="dk1"/>
                </a:solidFill>
              </a:rPr>
              <a:t> </a:t>
            </a:r>
            <a:br>
              <a:rPr lang="ko-KR" sz="1000">
                <a:solidFill>
                  <a:schemeClr val="dk1"/>
                </a:solidFill>
              </a:rPr>
            </a:br>
            <a:r>
              <a:rPr lang="ko-KR" sz="1000">
                <a:solidFill>
                  <a:schemeClr val="dk1"/>
                </a:solidFill>
              </a:rPr>
              <a:t>즉, </a:t>
            </a:r>
            <a:r>
              <a:rPr b="1" lang="ko-KR" sz="1000">
                <a:solidFill>
                  <a:schemeClr val="dk1"/>
                </a:solidFill>
              </a:rPr>
              <a:t>D(X’) == 만들어진 데이터이면, Cost를 무한대</a:t>
            </a:r>
            <a:r>
              <a:rPr lang="ko-KR" sz="1000">
                <a:solidFill>
                  <a:schemeClr val="dk1"/>
                </a:solidFill>
              </a:rPr>
              <a:t>로 해야한다. </a:t>
            </a:r>
            <a:br>
              <a:rPr lang="ko-KR" sz="1000">
                <a:solidFill>
                  <a:schemeClr val="dk1"/>
                </a:solidFill>
              </a:rPr>
            </a:br>
            <a:r>
              <a:rPr lang="ko-KR" sz="1000">
                <a:solidFill>
                  <a:schemeClr val="dk1"/>
                </a:solidFill>
              </a:rPr>
              <a:t>반대로, </a:t>
            </a:r>
            <a:r>
              <a:rPr b="1" lang="ko-KR" sz="1000">
                <a:solidFill>
                  <a:schemeClr val="dk1"/>
                </a:solidFill>
              </a:rPr>
              <a:t>D(X’) == 원본데이터이면, Cost를 0</a:t>
            </a:r>
            <a:r>
              <a:rPr lang="ko-KR" sz="1000">
                <a:solidFill>
                  <a:schemeClr val="dk1"/>
                </a:solidFill>
              </a:rPr>
              <a:t>으로 해야한다. </a:t>
            </a:r>
            <a:br>
              <a:rPr lang="ko-KR" sz="1000">
                <a:solidFill>
                  <a:schemeClr val="dk1"/>
                </a:solidFill>
              </a:rPr>
            </a:br>
            <a:br>
              <a:rPr lang="ko-KR" sz="1000">
                <a:solidFill>
                  <a:schemeClr val="dk1"/>
                </a:solidFill>
              </a:rPr>
            </a:br>
            <a:r>
              <a:rPr lang="ko-KR" sz="1000">
                <a:solidFill>
                  <a:schemeClr val="dk1"/>
                </a:solidFill>
              </a:rPr>
              <a:t>Generator의 학습에서는 Dicsriminator가 원본데이터를 판별하는 것은 고려하지 않는다. </a:t>
            </a:r>
            <a:br>
              <a:rPr lang="ko-KR" sz="1000">
                <a:solidFill>
                  <a:schemeClr val="dk1"/>
                </a:solidFill>
              </a:rPr>
            </a:br>
            <a:r>
              <a:rPr b="1" lang="ko-KR" sz="1000">
                <a:solidFill>
                  <a:schemeClr val="dk1"/>
                </a:solidFill>
              </a:rPr>
              <a:t>오직 자신이 만든 것을 판별하는데만 관심이 있다.</a:t>
            </a:r>
            <a:endParaRPr b="1" sz="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GAN</a:t>
            </a:r>
            <a:endParaRPr/>
          </a:p>
        </p:txBody>
      </p:sp>
      <p:sp>
        <p:nvSpPr>
          <p:cNvPr id="151" name="Google Shape;151;p19"/>
          <p:cNvSpPr txBox="1"/>
          <p:nvPr>
            <p:ph idx="2" type="subTitle"/>
          </p:nvPr>
        </p:nvSpPr>
        <p:spPr>
          <a:xfrm>
            <a:off x="101025" y="0"/>
            <a:ext cx="29943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Generative Adversarial Nets (적대적 생성 신경망)</a:t>
            </a:r>
            <a:endParaRPr/>
          </a:p>
        </p:txBody>
      </p:sp>
      <p:sp>
        <p:nvSpPr>
          <p:cNvPr id="152" name="Google Shape;152;p19"/>
          <p:cNvSpPr txBox="1"/>
          <p:nvPr/>
        </p:nvSpPr>
        <p:spPr>
          <a:xfrm>
            <a:off x="822675" y="9076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G vs D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53" name="Google Shape;153;p19"/>
          <p:cNvSpPr txBox="1"/>
          <p:nvPr/>
        </p:nvSpPr>
        <p:spPr>
          <a:xfrm>
            <a:off x="4284075" y="1198350"/>
            <a:ext cx="4583700" cy="30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i="1" lang="ko-KR" sz="1200">
                <a:solidFill>
                  <a:schemeClr val="dk1"/>
                </a:solidFill>
              </a:rPr>
              <a:t>“G =&gt; X = X’ “</a:t>
            </a:r>
            <a:br>
              <a:rPr i="1" lang="ko-KR" sz="1200">
                <a:solidFill>
                  <a:schemeClr val="dk1"/>
                </a:solidFill>
              </a:rPr>
            </a:br>
            <a:r>
              <a:rPr i="1" lang="ko-KR" sz="1200">
                <a:solidFill>
                  <a:schemeClr val="dk1"/>
                </a:solidFill>
              </a:rPr>
              <a:t>“D =&gt; 1/2”</a:t>
            </a:r>
            <a:endParaRPr i="1"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br>
              <a:rPr i="1" lang="ko-KR" sz="1200">
                <a:solidFill>
                  <a:schemeClr val="dk1"/>
                </a:solidFill>
              </a:rPr>
            </a:br>
            <a:r>
              <a:rPr b="1" lang="ko-KR" sz="1200">
                <a:solidFill>
                  <a:schemeClr val="dk1"/>
                </a:solidFill>
              </a:rPr>
              <a:t>[G의 학습 방법]</a:t>
            </a:r>
            <a:endParaRPr i="1"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140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먼저,</a:t>
            </a:r>
            <a:r>
              <a:rPr b="1" lang="ko-KR" sz="1200">
                <a:solidFill>
                  <a:schemeClr val="dk1"/>
                </a:solidFill>
              </a:rPr>
              <a:t> Generator도 Discriminator 를 이용해 학습</a:t>
            </a:r>
            <a:r>
              <a:rPr lang="ko-KR" sz="1200">
                <a:solidFill>
                  <a:schemeClr val="dk1"/>
                </a:solidFill>
              </a:rPr>
              <a:t>한다.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Generator는 Discriminator가 자신이 만들어낸 </a:t>
            </a:r>
            <a:r>
              <a:rPr b="1" lang="ko-KR" sz="1200">
                <a:solidFill>
                  <a:schemeClr val="dk1"/>
                </a:solidFill>
              </a:rPr>
              <a:t>데이터를 잘 판별하면 Cost를 높여야 한다.</a:t>
            </a:r>
            <a:r>
              <a:rPr lang="ko-KR" sz="1200">
                <a:solidFill>
                  <a:schemeClr val="dk1"/>
                </a:solidFill>
              </a:rPr>
              <a:t>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즉, </a:t>
            </a:r>
            <a:r>
              <a:rPr b="1" lang="ko-KR" sz="1200">
                <a:solidFill>
                  <a:schemeClr val="dk1"/>
                </a:solidFill>
              </a:rPr>
              <a:t>D(X’) == 만들어진 데이터이면, Cost를 무한대</a:t>
            </a:r>
            <a:r>
              <a:rPr lang="ko-KR" sz="1200">
                <a:solidFill>
                  <a:schemeClr val="dk1"/>
                </a:solidFill>
              </a:rPr>
              <a:t>로 해야한다.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반대로, </a:t>
            </a:r>
            <a:r>
              <a:rPr b="1" lang="ko-KR" sz="1200">
                <a:solidFill>
                  <a:schemeClr val="dk1"/>
                </a:solidFill>
              </a:rPr>
              <a:t>D(X’) == 원본데이터이면, Cost를 0</a:t>
            </a:r>
            <a:r>
              <a:rPr lang="ko-KR" sz="1200">
                <a:solidFill>
                  <a:schemeClr val="dk1"/>
                </a:solidFill>
              </a:rPr>
              <a:t>으로 해야한다. </a:t>
            </a:r>
            <a:br>
              <a:rPr lang="ko-KR" sz="1200">
                <a:solidFill>
                  <a:schemeClr val="dk1"/>
                </a:solidFill>
              </a:rPr>
            </a:b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Generator의 학습에서는 Dicsriminator가 원본데이터를 판별하는 것은 고려하지 않는다. </a:t>
            </a:r>
            <a:br>
              <a:rPr lang="ko-KR" sz="1200">
                <a:solidFill>
                  <a:schemeClr val="dk1"/>
                </a:solidFill>
              </a:rPr>
            </a:br>
            <a:r>
              <a:rPr b="1" lang="ko-KR" sz="1200">
                <a:solidFill>
                  <a:schemeClr val="dk1"/>
                </a:solidFill>
              </a:rPr>
              <a:t>오직 자신이 만든 것을 판별하는데만 관심이 있다.</a:t>
            </a:r>
            <a:endParaRPr b="1" sz="1200">
              <a:solidFill>
                <a:schemeClr val="dk1"/>
              </a:solidFill>
            </a:endParaRPr>
          </a:p>
        </p:txBody>
      </p:sp>
      <p:sp>
        <p:nvSpPr>
          <p:cNvPr id="154" name="Google Shape;154;p19"/>
          <p:cNvSpPr txBox="1"/>
          <p:nvPr/>
        </p:nvSpPr>
        <p:spPr>
          <a:xfrm>
            <a:off x="235225" y="1198350"/>
            <a:ext cx="4294200" cy="30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i="1" lang="ko-KR" sz="1200">
                <a:solidFill>
                  <a:schemeClr val="dk1"/>
                </a:solidFill>
              </a:rPr>
              <a:t>“G =&gt; X = X’ “</a:t>
            </a:r>
            <a:br>
              <a:rPr i="1" lang="ko-KR" sz="1200">
                <a:solidFill>
                  <a:schemeClr val="dk1"/>
                </a:solidFill>
              </a:rPr>
            </a:br>
            <a:r>
              <a:rPr i="1" lang="ko-KR" sz="1200">
                <a:solidFill>
                  <a:schemeClr val="dk1"/>
                </a:solidFill>
              </a:rPr>
              <a:t>“D =&gt; 1/2”</a:t>
            </a:r>
            <a:endParaRPr i="1"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</a:rPr>
              <a:t>[D의 학습 방법]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1. </a:t>
            </a:r>
            <a:r>
              <a:rPr b="1" lang="ko-KR" sz="1200">
                <a:solidFill>
                  <a:schemeClr val="dk1"/>
                </a:solidFill>
              </a:rPr>
              <a:t>D가 X를 판별할 때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D가 X를 보고 예측한 예측값을 D(X)라고 표현해보자.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&lt;Logistic&gt;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그럼, D(X) == 원본데이터(1)이면, Cost는 0이어야 하고,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D(X) == 만들어진 데이터(0)이면, Cost는 무한대여야 한다.</a:t>
            </a:r>
            <a:br>
              <a:rPr lang="ko-KR" sz="1200">
                <a:solidFill>
                  <a:schemeClr val="dk1"/>
                </a:solidFill>
              </a:rPr>
            </a:br>
            <a:br>
              <a:rPr lang="ko-KR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D가 X’을 판별할 때는 D(X’) == 원본데이터(1)이면, Cost는 무한대여야 하고,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D(X’) == 만들어진 데이터(0)이면, Cost는 0이어야 한다.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					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				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			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		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140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0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GAN</a:t>
            </a:r>
            <a:endParaRPr/>
          </a:p>
        </p:txBody>
      </p:sp>
      <p:sp>
        <p:nvSpPr>
          <p:cNvPr id="160" name="Google Shape;160;p20"/>
          <p:cNvSpPr txBox="1"/>
          <p:nvPr>
            <p:ph idx="2" type="subTitle"/>
          </p:nvPr>
        </p:nvSpPr>
        <p:spPr>
          <a:xfrm>
            <a:off x="101025" y="0"/>
            <a:ext cx="29943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Generative Adversarial Nets (적대적 생성 신경망)</a:t>
            </a:r>
            <a:endParaRPr/>
          </a:p>
        </p:txBody>
      </p:sp>
      <p:sp>
        <p:nvSpPr>
          <p:cNvPr id="161" name="Google Shape;161;p20"/>
          <p:cNvSpPr txBox="1"/>
          <p:nvPr/>
        </p:nvSpPr>
        <p:spPr>
          <a:xfrm>
            <a:off x="822675" y="9076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G vs D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62" name="Google Shape;16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6725" y="1426950"/>
            <a:ext cx="6550499" cy="272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1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GAN</a:t>
            </a:r>
            <a:endParaRPr/>
          </a:p>
        </p:txBody>
      </p:sp>
      <p:sp>
        <p:nvSpPr>
          <p:cNvPr id="168" name="Google Shape;168;p21"/>
          <p:cNvSpPr txBox="1"/>
          <p:nvPr>
            <p:ph idx="2" type="subTitle"/>
          </p:nvPr>
        </p:nvSpPr>
        <p:spPr>
          <a:xfrm>
            <a:off x="101025" y="0"/>
            <a:ext cx="29943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Generative Adversarial Nets (적대적 생성 신경망)</a:t>
            </a:r>
            <a:endParaRPr/>
          </a:p>
        </p:txBody>
      </p:sp>
      <p:sp>
        <p:nvSpPr>
          <p:cNvPr id="169" name="Google Shape;169;p21"/>
          <p:cNvSpPr txBox="1"/>
          <p:nvPr/>
        </p:nvSpPr>
        <p:spPr>
          <a:xfrm>
            <a:off x="822675" y="9076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G vs D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0" name="Google Shape;170;p21"/>
          <p:cNvSpPr txBox="1"/>
          <p:nvPr/>
        </p:nvSpPr>
        <p:spPr>
          <a:xfrm>
            <a:off x="2280150" y="1198350"/>
            <a:ext cx="4583700" cy="12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ko-KR" sz="400">
                <a:solidFill>
                  <a:schemeClr val="dk1"/>
                </a:solidFill>
              </a:rPr>
              <a:t>				</a:t>
            </a:r>
            <a:endParaRPr sz="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</a:rPr>
              <a:t>정리하자면, G의 학습의 목표는 X와 닮은 X’을 만들어내는 것이다.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</a:rPr>
              <a:t>만약, G가 완벽하게 X와 똑같은 X’을 만들어낸다면, D의 예측 성능은 1/2이다.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1400"/>
              </a:spcAft>
              <a:buNone/>
            </a:pPr>
            <a:r>
              <a:t/>
            </a:r>
            <a:endParaRPr i="1" sz="400">
              <a:solidFill>
                <a:schemeClr val="dk1"/>
              </a:solidFill>
            </a:endParaRPr>
          </a:p>
        </p:txBody>
      </p:sp>
      <p:pic>
        <p:nvPicPr>
          <p:cNvPr id="171" name="Google Shape;17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4375" y="2268450"/>
            <a:ext cx="7190475" cy="241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Lato"/>
              <a:buNone/>
            </a:pPr>
            <a:r>
              <a:rPr lang="ko-KR"/>
              <a:t>AutoEncoder</a:t>
            </a:r>
            <a:endParaRPr/>
          </a:p>
        </p:txBody>
      </p:sp>
      <p:sp>
        <p:nvSpPr>
          <p:cNvPr id="52" name="Google Shape;52;p8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100"/>
              <a:buNone/>
            </a:pPr>
            <a:r>
              <a:rPr lang="ko-KR"/>
              <a:t>자</a:t>
            </a:r>
            <a:r>
              <a:rPr lang="ko-KR"/>
              <a:t>기 부호화기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Auto Encoder</a:t>
            </a:r>
            <a:endParaRPr/>
          </a:p>
        </p:txBody>
      </p:sp>
      <p:sp>
        <p:nvSpPr>
          <p:cNvPr id="58" name="Google Shape;58;p9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자</a:t>
            </a:r>
            <a:r>
              <a:rPr lang="ko-KR"/>
              <a:t>기 부호화기</a:t>
            </a:r>
            <a:endParaRPr/>
          </a:p>
        </p:txBody>
      </p:sp>
      <p:sp>
        <p:nvSpPr>
          <p:cNvPr id="59" name="Google Shape;59;p9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“Make X’ Like X”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0" name="Google Shape;60;p9"/>
          <p:cNvSpPr txBox="1"/>
          <p:nvPr/>
        </p:nvSpPr>
        <p:spPr>
          <a:xfrm>
            <a:off x="822675" y="1695900"/>
            <a:ext cx="73986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>
                <a:solidFill>
                  <a:schemeClr val="dk1"/>
                </a:solidFill>
              </a:rPr>
              <a:t>Auto Encoder는 비지도 학습 중 비지도 변환 모델이다. 데이터의 X(input feature) 값을 보고, X를 닮은 X’ 을 만들어내는 것이 목표다. 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</a:rPr>
              <a:t>					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</a:rPr>
              <a:t>				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</a:rPr>
              <a:t>			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</a:rPr>
              <a:t>		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61" name="Google Shape;61;p9"/>
          <p:cNvSpPr txBox="1"/>
          <p:nvPr/>
        </p:nvSpPr>
        <p:spPr>
          <a:xfrm>
            <a:off x="865400" y="2966100"/>
            <a:ext cx="3150000" cy="15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212121"/>
                </a:solidFill>
                <a:highlight>
                  <a:srgbClr val="FFFFFF"/>
                </a:highlight>
              </a:rPr>
              <a:t>[오토인코더의 주 목적]</a:t>
            </a:r>
            <a:endParaRPr sz="12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00"/>
              <a:buChar char="-"/>
            </a:pPr>
            <a:r>
              <a:rPr lang="ko-KR" sz="1200">
                <a:solidFill>
                  <a:srgbClr val="212121"/>
                </a:solidFill>
                <a:highlight>
                  <a:srgbClr val="FFFFFF"/>
                </a:highlight>
              </a:rPr>
              <a:t>데이터의 차원 축소</a:t>
            </a:r>
            <a:endParaRPr sz="12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00"/>
              <a:buChar char="-"/>
            </a:pPr>
            <a:r>
              <a:rPr lang="ko-KR" sz="1200">
                <a:solidFill>
                  <a:srgbClr val="212121"/>
                </a:solidFill>
                <a:highlight>
                  <a:srgbClr val="FFFFFF"/>
                </a:highlight>
              </a:rPr>
              <a:t>노이즈 제거</a:t>
            </a:r>
            <a:endParaRPr sz="12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00"/>
              <a:buChar char="-"/>
            </a:pPr>
            <a:r>
              <a:rPr lang="ko-KR" sz="1200">
                <a:solidFill>
                  <a:srgbClr val="212121"/>
                </a:solidFill>
                <a:highlight>
                  <a:srgbClr val="FFFFFF"/>
                </a:highlight>
              </a:rPr>
              <a:t>특성 찾기 등</a:t>
            </a:r>
            <a:endParaRPr/>
          </a:p>
        </p:txBody>
      </p:sp>
      <p:pic>
        <p:nvPicPr>
          <p:cNvPr id="62" name="Google Shape;62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0250" y="2385700"/>
            <a:ext cx="2113250" cy="234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Auto Encoder</a:t>
            </a:r>
            <a:endParaRPr/>
          </a:p>
        </p:txBody>
      </p:sp>
      <p:sp>
        <p:nvSpPr>
          <p:cNvPr id="68" name="Google Shape;68;p10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자기 부호화기</a:t>
            </a:r>
            <a:endParaRPr/>
          </a:p>
        </p:txBody>
      </p:sp>
      <p:sp>
        <p:nvSpPr>
          <p:cNvPr id="69" name="Google Shape;69;p10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“Make X’ Like X”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70" name="Google Shape;70;p10"/>
          <p:cNvSpPr txBox="1"/>
          <p:nvPr/>
        </p:nvSpPr>
        <p:spPr>
          <a:xfrm>
            <a:off x="822675" y="1695900"/>
            <a:ext cx="73986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Auto Encoder는 크게 </a:t>
            </a:r>
            <a:r>
              <a:rPr b="1" lang="ko-KR">
                <a:solidFill>
                  <a:schemeClr val="dk1"/>
                </a:solidFill>
              </a:rPr>
              <a:t>Encoding layer</a:t>
            </a:r>
            <a:r>
              <a:rPr lang="ko-KR">
                <a:solidFill>
                  <a:schemeClr val="dk1"/>
                </a:solidFill>
              </a:rPr>
              <a:t>와 </a:t>
            </a:r>
            <a:r>
              <a:rPr b="1" lang="ko-KR">
                <a:solidFill>
                  <a:schemeClr val="dk1"/>
                </a:solidFill>
              </a:rPr>
              <a:t>Decoding layer</a:t>
            </a:r>
            <a:r>
              <a:rPr lang="ko-KR">
                <a:solidFill>
                  <a:schemeClr val="dk1"/>
                </a:solidFill>
              </a:rPr>
              <a:t> 두개로 나뉘어져 있다.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Encoding layer는 </a:t>
            </a:r>
            <a:r>
              <a:rPr lang="ko-KR">
                <a:solidFill>
                  <a:schemeClr val="dk1"/>
                </a:solidFill>
              </a:rPr>
              <a:t>input layer 에서 Hidden layer</a:t>
            </a:r>
            <a:r>
              <a:rPr lang="ko-KR">
                <a:solidFill>
                  <a:schemeClr val="dk1"/>
                </a:solidFill>
              </a:rPr>
              <a:t>까지를 의미하고 , </a:t>
            </a:r>
            <a:br>
              <a:rPr lang="ko-KR">
                <a:solidFill>
                  <a:schemeClr val="dk1"/>
                </a:solidFill>
              </a:rPr>
            </a:br>
            <a:r>
              <a:rPr lang="ko-KR">
                <a:solidFill>
                  <a:schemeClr val="dk1"/>
                </a:solidFill>
              </a:rPr>
              <a:t>Decoding layer 는 Hidden layer부터 Output layer까지를 의미한다.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			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		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	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1" name="Google Shape;71;p10"/>
          <p:cNvSpPr txBox="1"/>
          <p:nvPr/>
        </p:nvSpPr>
        <p:spPr>
          <a:xfrm>
            <a:off x="865400" y="2966100"/>
            <a:ext cx="3150000" cy="15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212121"/>
                </a:solidFill>
                <a:highlight>
                  <a:srgbClr val="FFFFFF"/>
                </a:highlight>
              </a:rPr>
              <a:t>[오토인코더의 주 목적]</a:t>
            </a:r>
            <a:endParaRPr sz="12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00"/>
              <a:buChar char="-"/>
            </a:pPr>
            <a:r>
              <a:rPr lang="ko-KR" sz="1200">
                <a:solidFill>
                  <a:srgbClr val="212121"/>
                </a:solidFill>
                <a:highlight>
                  <a:srgbClr val="FFFFFF"/>
                </a:highlight>
              </a:rPr>
              <a:t>데이터의 차원 축소</a:t>
            </a:r>
            <a:endParaRPr sz="12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00"/>
              <a:buChar char="-"/>
            </a:pPr>
            <a:r>
              <a:rPr lang="ko-KR" sz="1200">
                <a:solidFill>
                  <a:srgbClr val="212121"/>
                </a:solidFill>
                <a:highlight>
                  <a:srgbClr val="FFFFFF"/>
                </a:highlight>
              </a:rPr>
              <a:t>노이즈 제거</a:t>
            </a:r>
            <a:endParaRPr sz="12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00"/>
              <a:buChar char="-"/>
            </a:pPr>
            <a:r>
              <a:rPr lang="ko-KR" sz="1200">
                <a:solidFill>
                  <a:srgbClr val="212121"/>
                </a:solidFill>
                <a:highlight>
                  <a:srgbClr val="FFFFFF"/>
                </a:highlight>
              </a:rPr>
              <a:t>특성 찾기 등</a:t>
            </a:r>
            <a:endParaRPr/>
          </a:p>
        </p:txBody>
      </p:sp>
      <p:pic>
        <p:nvPicPr>
          <p:cNvPr id="72" name="Google Shape;72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0250" y="2385700"/>
            <a:ext cx="2113250" cy="234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Auto Encoder</a:t>
            </a:r>
            <a:endParaRPr/>
          </a:p>
        </p:txBody>
      </p:sp>
      <p:sp>
        <p:nvSpPr>
          <p:cNvPr id="78" name="Google Shape;78;p11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자기 부호화기</a:t>
            </a:r>
            <a:endParaRPr/>
          </a:p>
        </p:txBody>
      </p:sp>
      <p:sp>
        <p:nvSpPr>
          <p:cNvPr id="79" name="Google Shape;79;p11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“Make X’ Like X”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80" name="Google Shape;80;p11"/>
          <p:cNvSpPr txBox="1"/>
          <p:nvPr/>
        </p:nvSpPr>
        <p:spPr>
          <a:xfrm>
            <a:off x="822675" y="1561425"/>
            <a:ext cx="73986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Auto Encoder는 가장 큰 특징은 Encoding 과 Decoding이 </a:t>
            </a:r>
            <a:r>
              <a:rPr b="1" lang="ko-KR">
                <a:solidFill>
                  <a:schemeClr val="dk1"/>
                </a:solidFill>
              </a:rPr>
              <a:t>서로 대칭</a:t>
            </a:r>
            <a:r>
              <a:rPr lang="ko-KR">
                <a:solidFill>
                  <a:schemeClr val="dk1"/>
                </a:solidFill>
              </a:rPr>
              <a:t>이라는 것입니다. </a:t>
            </a:r>
            <a:br>
              <a:rPr lang="ko-KR">
                <a:solidFill>
                  <a:schemeClr val="dk1"/>
                </a:solidFill>
              </a:rPr>
            </a:br>
            <a:r>
              <a:rPr lang="ko-KR">
                <a:solidFill>
                  <a:schemeClr val="dk1"/>
                </a:solidFill>
              </a:rPr>
              <a:t>쉽게 말해 데칼코마니입니다. </a:t>
            </a:r>
            <a:br>
              <a:rPr lang="ko-KR">
                <a:solidFill>
                  <a:schemeClr val="dk1"/>
                </a:solidFill>
              </a:rPr>
            </a:br>
            <a:r>
              <a:rPr lang="ko-KR">
                <a:solidFill>
                  <a:schemeClr val="dk1"/>
                </a:solidFill>
              </a:rPr>
              <a:t>layer가 여러개여도 상관없지만, </a:t>
            </a:r>
            <a:r>
              <a:rPr b="1" lang="ko-KR">
                <a:solidFill>
                  <a:schemeClr val="dk1"/>
                </a:solidFill>
              </a:rPr>
              <a:t>꼭 서로 대칭이어야 합니다.</a:t>
            </a:r>
            <a:r>
              <a:rPr lang="ko-KR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⇒ 특성을 일관적으로 변형하기 위함.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		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	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1" name="Google Shape;81;p11"/>
          <p:cNvSpPr txBox="1"/>
          <p:nvPr/>
        </p:nvSpPr>
        <p:spPr>
          <a:xfrm>
            <a:off x="865400" y="2966100"/>
            <a:ext cx="3150000" cy="15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212121"/>
                </a:solidFill>
                <a:highlight>
                  <a:srgbClr val="FFFFFF"/>
                </a:highlight>
              </a:rPr>
              <a:t>[오토인코더의 주 목적]</a:t>
            </a:r>
            <a:endParaRPr sz="12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00"/>
              <a:buChar char="-"/>
            </a:pPr>
            <a:r>
              <a:rPr lang="ko-KR" sz="1200">
                <a:solidFill>
                  <a:srgbClr val="212121"/>
                </a:solidFill>
                <a:highlight>
                  <a:srgbClr val="FFFFFF"/>
                </a:highlight>
              </a:rPr>
              <a:t>데이터의 차원 축소</a:t>
            </a:r>
            <a:endParaRPr sz="12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00"/>
              <a:buChar char="-"/>
            </a:pPr>
            <a:r>
              <a:rPr lang="ko-KR" sz="1200">
                <a:solidFill>
                  <a:srgbClr val="212121"/>
                </a:solidFill>
                <a:highlight>
                  <a:srgbClr val="FFFFFF"/>
                </a:highlight>
              </a:rPr>
              <a:t>노이즈 제거</a:t>
            </a:r>
            <a:endParaRPr sz="12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00"/>
              <a:buChar char="-"/>
            </a:pPr>
            <a:r>
              <a:rPr lang="ko-KR" sz="1200">
                <a:solidFill>
                  <a:srgbClr val="212121"/>
                </a:solidFill>
                <a:highlight>
                  <a:srgbClr val="FFFFFF"/>
                </a:highlight>
              </a:rPr>
              <a:t>특성 찾기 등</a:t>
            </a:r>
            <a:endParaRPr/>
          </a:p>
        </p:txBody>
      </p:sp>
      <p:pic>
        <p:nvPicPr>
          <p:cNvPr id="82" name="Google Shape;82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0250" y="2385700"/>
            <a:ext cx="2113250" cy="234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2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GAN</a:t>
            </a:r>
            <a:endParaRPr/>
          </a:p>
        </p:txBody>
      </p:sp>
      <p:sp>
        <p:nvSpPr>
          <p:cNvPr id="88" name="Google Shape;88;p12"/>
          <p:cNvSpPr txBox="1"/>
          <p:nvPr>
            <p:ph idx="2" type="subTitle"/>
          </p:nvPr>
        </p:nvSpPr>
        <p:spPr>
          <a:xfrm>
            <a:off x="101025" y="0"/>
            <a:ext cx="29943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Generative Adversarial Nets (적대적 생성 신경망)</a:t>
            </a:r>
            <a:endParaRPr/>
          </a:p>
        </p:txBody>
      </p:sp>
      <p:sp>
        <p:nvSpPr>
          <p:cNvPr id="89" name="Google Shape;89;p12"/>
          <p:cNvSpPr txBox="1"/>
          <p:nvPr/>
        </p:nvSpPr>
        <p:spPr>
          <a:xfrm>
            <a:off x="822675" y="9076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G vs D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90" name="Google Shape;9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200" y="1274550"/>
            <a:ext cx="7697496" cy="341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GAN</a:t>
            </a:r>
            <a:endParaRPr/>
          </a:p>
        </p:txBody>
      </p:sp>
      <p:sp>
        <p:nvSpPr>
          <p:cNvPr id="96" name="Google Shape;96;p13"/>
          <p:cNvSpPr txBox="1"/>
          <p:nvPr>
            <p:ph idx="2" type="subTitle"/>
          </p:nvPr>
        </p:nvSpPr>
        <p:spPr>
          <a:xfrm>
            <a:off x="101025" y="0"/>
            <a:ext cx="29943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Generative Adversarial Nets (적대적 생성 신경망)</a:t>
            </a:r>
            <a:endParaRPr/>
          </a:p>
        </p:txBody>
      </p:sp>
      <p:sp>
        <p:nvSpPr>
          <p:cNvPr id="97" name="Google Shape;97;p13"/>
          <p:cNvSpPr txBox="1"/>
          <p:nvPr/>
        </p:nvSpPr>
        <p:spPr>
          <a:xfrm>
            <a:off x="822675" y="9076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G vs D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98" name="Google Shape;98;p13"/>
          <p:cNvSpPr txBox="1"/>
          <p:nvPr/>
        </p:nvSpPr>
        <p:spPr>
          <a:xfrm>
            <a:off x="844825" y="1274550"/>
            <a:ext cx="75171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AE는</a:t>
            </a:r>
            <a:r>
              <a:rPr lang="ko-KR"/>
              <a:t> “원본 데이터 X”로부터 </a:t>
            </a:r>
            <a:r>
              <a:rPr b="1" lang="ko-KR"/>
              <a:t>Encoding 과정과 Decoding 과정을 거쳐 X와 유사한 X’ 데이터를 만들어낸다.</a:t>
            </a:r>
            <a:r>
              <a:rPr lang="ko-KR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GAN은 “Noise”로부터 X’을 만들어낸다.</a:t>
            </a:r>
            <a:endParaRPr b="1"/>
          </a:p>
        </p:txBody>
      </p:sp>
      <p:pic>
        <p:nvPicPr>
          <p:cNvPr id="99" name="Google Shape;9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2275171"/>
            <a:ext cx="4572000" cy="206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GAN</a:t>
            </a:r>
            <a:endParaRPr/>
          </a:p>
        </p:txBody>
      </p:sp>
      <p:sp>
        <p:nvSpPr>
          <p:cNvPr id="105" name="Google Shape;105;p14"/>
          <p:cNvSpPr txBox="1"/>
          <p:nvPr>
            <p:ph idx="2" type="subTitle"/>
          </p:nvPr>
        </p:nvSpPr>
        <p:spPr>
          <a:xfrm>
            <a:off x="101025" y="0"/>
            <a:ext cx="29943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Generative Adversarial Nets (적대적 생성 신경망)</a:t>
            </a:r>
            <a:endParaRPr/>
          </a:p>
        </p:txBody>
      </p:sp>
      <p:sp>
        <p:nvSpPr>
          <p:cNvPr id="106" name="Google Shape;106;p14"/>
          <p:cNvSpPr txBox="1"/>
          <p:nvPr/>
        </p:nvSpPr>
        <p:spPr>
          <a:xfrm>
            <a:off x="822675" y="9076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G vs D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07" name="Google Shape;107;p14"/>
          <p:cNvSpPr txBox="1"/>
          <p:nvPr/>
        </p:nvSpPr>
        <p:spPr>
          <a:xfrm>
            <a:off x="2565900" y="1306875"/>
            <a:ext cx="4386600" cy="12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Generator vs Discriminator</a:t>
            </a:r>
            <a:endParaRPr b="1" sz="16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Generator는 위조지폐를 만드는 위조지폐범, </a:t>
            </a:r>
            <a:br>
              <a:rPr lang="ko-KR">
                <a:solidFill>
                  <a:schemeClr val="dk1"/>
                </a:solidFill>
              </a:rPr>
            </a:br>
            <a:r>
              <a:rPr lang="ko-KR">
                <a:solidFill>
                  <a:schemeClr val="dk1"/>
                </a:solidFill>
              </a:rPr>
              <a:t>Discriminator는 위조지폐와 진짜 지폐를 판별해내는 경찰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08" name="Google Shape;10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6413" y="2600100"/>
            <a:ext cx="3202284" cy="170317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4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GAN</a:t>
            </a:r>
            <a:endParaRPr/>
          </a:p>
        </p:txBody>
      </p:sp>
      <p:sp>
        <p:nvSpPr>
          <p:cNvPr id="115" name="Google Shape;115;p15"/>
          <p:cNvSpPr txBox="1"/>
          <p:nvPr>
            <p:ph idx="2" type="subTitle"/>
          </p:nvPr>
        </p:nvSpPr>
        <p:spPr>
          <a:xfrm>
            <a:off x="101025" y="0"/>
            <a:ext cx="29943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Generative Adversarial Nets (적대적 생성 신경망)</a:t>
            </a:r>
            <a:endParaRPr/>
          </a:p>
        </p:txBody>
      </p:sp>
      <p:sp>
        <p:nvSpPr>
          <p:cNvPr id="116" name="Google Shape;116;p15"/>
          <p:cNvSpPr txBox="1"/>
          <p:nvPr/>
        </p:nvSpPr>
        <p:spPr>
          <a:xfrm>
            <a:off x="822675" y="9076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Generator vs Discriminator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17" name="Google Shape;117;p15"/>
          <p:cNvSpPr txBox="1"/>
          <p:nvPr/>
        </p:nvSpPr>
        <p:spPr>
          <a:xfrm>
            <a:off x="844825" y="1274550"/>
            <a:ext cx="75171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solidFill>
                  <a:schemeClr val="dk1"/>
                </a:solidFill>
              </a:rPr>
              <a:t>GAN은 이름에서도 알수있듯이 </a:t>
            </a:r>
            <a:r>
              <a:rPr b="1" lang="ko-KR" sz="1300">
                <a:solidFill>
                  <a:schemeClr val="dk1"/>
                </a:solidFill>
              </a:rPr>
              <a:t>경쟁적인 모델</a:t>
            </a:r>
            <a:r>
              <a:rPr lang="ko-KR" sz="1300">
                <a:solidFill>
                  <a:schemeClr val="dk1"/>
                </a:solidFill>
              </a:rPr>
              <a:t>이다. 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solidFill>
                  <a:schemeClr val="dk1"/>
                </a:solidFill>
              </a:rPr>
              <a:t>GAN 은 </a:t>
            </a:r>
            <a:r>
              <a:rPr b="1" lang="ko-KR" sz="1300">
                <a:solidFill>
                  <a:schemeClr val="dk1"/>
                </a:solidFill>
              </a:rPr>
              <a:t>Noise로부터 X’을 만들어내는 Generator 모델</a:t>
            </a:r>
            <a:r>
              <a:rPr lang="ko-KR" sz="1300">
                <a:solidFill>
                  <a:schemeClr val="dk1"/>
                </a:solidFill>
              </a:rPr>
              <a:t> 뿐 아니라, 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</a:rPr>
              <a:t>Generator가 만들어낸 X’과 원본데이터 X를 정확히 판별해내는 Discriminator 모델</a:t>
            </a:r>
            <a:r>
              <a:rPr lang="ko-KR" sz="1300">
                <a:solidFill>
                  <a:schemeClr val="dk1"/>
                </a:solidFill>
              </a:rPr>
              <a:t>도 있다. 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solidFill>
                  <a:schemeClr val="dk1"/>
                </a:solidFill>
              </a:rPr>
              <a:t>이 G와 D가 서로 경쟁해나가는 방식으로 학습해나간다. 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300">
                <a:solidFill>
                  <a:schemeClr val="dk1"/>
                </a:solidFill>
              </a:rPr>
              <a:t>G는 D를 잘 속이려고 노력하고, D는 더 잘 판별해내려고 노력한다. </a:t>
            </a:r>
            <a:br>
              <a:rPr lang="ko-KR" sz="1300">
                <a:solidFill>
                  <a:schemeClr val="dk1"/>
                </a:solidFill>
              </a:rPr>
            </a:br>
            <a:br>
              <a:rPr lang="ko-KR" sz="1300">
                <a:solidFill>
                  <a:schemeClr val="dk1"/>
                </a:solidFill>
              </a:rPr>
            </a:b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75" y="3614551"/>
            <a:ext cx="3654925" cy="96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4923" y="3210575"/>
            <a:ext cx="2213175" cy="176945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5"/>
          <p:cNvSpPr txBox="1"/>
          <p:nvPr/>
        </p:nvSpPr>
        <p:spPr>
          <a:xfrm>
            <a:off x="5988100" y="2259025"/>
            <a:ext cx="2927400" cy="9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Theme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